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61" r:id="rId5"/>
    <p:sldId id="263" r:id="rId6"/>
    <p:sldId id="262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6"/>
    <p:restoredTop sz="95909"/>
  </p:normalViewPr>
  <p:slideViewPr>
    <p:cSldViewPr snapToGrid="0" snapToObjects="1">
      <p:cViewPr>
        <p:scale>
          <a:sx n="62" d="100"/>
          <a:sy n="62" d="100"/>
        </p:scale>
        <p:origin x="15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7BFB-1083-6344-B722-6A286A7E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6B216-CD7F-C24D-B80F-A1D39D398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7343-E6E8-2349-84E9-D20E2CD1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85C7-FAFE-B641-9452-EA432B18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B8676-ACC8-3D4B-98C5-9A45FEB4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4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05AC-EBEC-CC4D-AD3D-5049A437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44E82-29ED-4D42-82FA-33010217E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A296-0324-3546-98C2-7A89851F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D6DB-F0AA-9443-9134-0EDAAC9C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9084-0984-CD48-93DF-17A357DD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7F6FE-C56F-7149-97A9-AF556789F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99851-01FF-5546-90E6-DAAFB9125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69D02-1BBC-E84E-8F4B-0EE45A61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10E4-B082-E74D-9251-D82659FD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E86E-F045-8B4F-9DF7-7B4B8155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0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095A-8F7D-1C40-8805-CE5DA479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008B5-8EC7-FC49-99C8-1CC70027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8A21-EF2B-0F4C-89D5-85ED4A71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325C5-344F-A343-B0C6-D9FFD425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203E5-D01B-E64B-B9BF-46E66B1D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F5B0-70F4-2140-A5B2-7B831603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5E9CC-9903-D541-9C33-7BA15BC4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CDF6-C0DD-5E45-86FC-FE85AE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EF85-84D4-7A43-9F4D-E6E82072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D85D-1479-4C46-97F5-BC119D17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3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2BB1-2532-7047-AC53-018C1B22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56F58-83A6-2D46-8BB0-54DD8D19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CB99F-235E-824C-936E-5B4555FBD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C544C-9DC6-ED4B-B2AB-CD2384BB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91094-5D9A-9F43-9824-9FC5F28C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BA1AF-83EF-F44A-AE12-7BD1C212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5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E4B3-76DB-4645-B59B-0E58EC1B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3B84C-2F3F-F546-ACAE-546262960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11A60-0427-CF45-BA26-C0C827DA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5F33B-6808-DC4B-B854-CB589CF50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3571A-F4EA-D548-B7D8-2CAAEAE9B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84BE2-B321-864E-BCF4-E5A4F17B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743F1-C3B6-D144-8B6C-2874906C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CA444-C6D5-C648-A193-34821C64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9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6EFB-C321-744C-A69C-EBD3FFF0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6AB09-C2EE-9E40-9B38-3A144C3AC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A5724-1F7B-B34E-9386-C9F7BD2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8224A-6897-7641-8258-E4B54A92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9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4B149-C028-C040-9058-2EC750C0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50F9D-40C5-5149-A54A-CCA8EE2D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FFED-8A80-6B4F-B98A-BBC6FB2B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813C-B8AB-8E4A-B410-80968490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760F-2DBD-A341-B953-CB8A378FC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C35F2-1605-A545-B27B-9AEB89B82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F1A7C-B773-9347-8CE0-DED52E9E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B7701-AEC2-FA46-8067-22EAAFF73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66DD7-67C5-F046-B081-3C1BEAD3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9CD5-44D5-5341-9D5E-902D61E1B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B9793-45FE-4E44-B5D5-FBC3EA3EE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7B0F0-A0CD-3143-B32B-5DFC90B52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94A54-4849-AA48-BEC3-08308609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496D7-EA10-3148-8983-BD147FF6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0C057-7AE0-D74E-80A9-3931BACD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D554F-A2CA-5E47-9D78-DBD34032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AFBDD-4D86-BD4F-B9E8-15B26D5C9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1E64-6B85-E748-8AE0-0BDD073D9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380E-06E1-6E49-80FC-0D6778EA72AF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71D8-27FF-3448-A2B8-0527FDC3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152A2-F115-DF4E-939D-D48DFD0BF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FACCF-4F3F-C941-BB13-5AD0C749A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2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-na.ssl-images-amazon.com/images/I/61iFGjlQbML._AC_SX569_.jpg" TargetMode="External"/><Relationship Id="rId2" Type="http://schemas.openxmlformats.org/officeDocument/2006/relationships/hyperlink" Target="https://marymaxim.cdn.speedyrails.net/media/catalog/product/cache/afad95d7734d2fa6d0a8ba78597182b7/5/5/554-rose-wrapped_1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.bp.blogspot.com/-JDmyl-TyFiU/U9eWLICgZNI/AAAAAAAABz0/dAmNPRSBs90/s1600/Double+Crochet+1.jpg" TargetMode="External"/><Relationship Id="rId5" Type="http://schemas.openxmlformats.org/officeDocument/2006/relationships/hyperlink" Target="https://www.thesprucecrafts.com/thmb/OmDAGr6x8T5aaK_eoJ-ruvnphDY=/1867x1867/smart/filters:no_upscale()/SlipKnotCrochet1-5bbd0ebc4cedfd0026f809cd.jpg" TargetMode="External"/><Relationship Id="rId4" Type="http://schemas.openxmlformats.org/officeDocument/2006/relationships/hyperlink" Target="https://i.pinimg.com/736x/65/65/0c/65650cfbb2b21c20ef8dcc4f6cc3bd77--crochet-instructions-crochet-tutorial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clothing, sweater&#10;&#10;Description automatically generated">
            <a:extLst>
              <a:ext uri="{FF2B5EF4-FFF2-40B4-BE49-F238E27FC236}">
                <a16:creationId xmlns:a16="http://schemas.microsoft.com/office/drawing/2014/main" id="{AF6079FF-3238-4A46-8C56-14D08193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/>
          <a:stretch/>
        </p:blipFill>
        <p:spPr>
          <a:xfrm>
            <a:off x="-564084" y="3521529"/>
            <a:ext cx="3907367" cy="3429000"/>
          </a:xfrm>
          <a:prstGeom prst="rect">
            <a:avLst/>
          </a:prstGeom>
        </p:spPr>
      </p:pic>
      <p:pic>
        <p:nvPicPr>
          <p:cNvPr id="17" name="Picture 16" descr="A picture containing indoor, floor, furniture, rug&#10;&#10;Description automatically generated">
            <a:extLst>
              <a:ext uri="{FF2B5EF4-FFF2-40B4-BE49-F238E27FC236}">
                <a16:creationId xmlns:a16="http://schemas.microsoft.com/office/drawing/2014/main" id="{822F6222-1CE0-2F41-935A-72EC81AD6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9" b="4197"/>
          <a:stretch/>
        </p:blipFill>
        <p:spPr>
          <a:xfrm>
            <a:off x="6516797" y="0"/>
            <a:ext cx="8074097" cy="6858000"/>
          </a:xfrm>
          <a:prstGeom prst="rect">
            <a:avLst/>
          </a:prstGeom>
        </p:spPr>
      </p:pic>
      <p:pic>
        <p:nvPicPr>
          <p:cNvPr id="7" name="Picture 6" descr="A picture containing clothing, indoor, hat, cloth&#10;&#10;Description automatically generated">
            <a:extLst>
              <a:ext uri="{FF2B5EF4-FFF2-40B4-BE49-F238E27FC236}">
                <a16:creationId xmlns:a16="http://schemas.microsoft.com/office/drawing/2014/main" id="{225FC2A7-B59D-7F48-B8B6-5E6DF2A2D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2" t="6349" r="15291"/>
          <a:stretch/>
        </p:blipFill>
        <p:spPr>
          <a:xfrm>
            <a:off x="3027676" y="0"/>
            <a:ext cx="4370523" cy="6858000"/>
          </a:xfrm>
          <a:prstGeom prst="rect">
            <a:avLst/>
          </a:prstGeom>
        </p:spPr>
      </p:pic>
      <p:pic>
        <p:nvPicPr>
          <p:cNvPr id="5" name="Picture 4" descr="A picture containing black&#10;&#10;Description automatically generated">
            <a:extLst>
              <a:ext uri="{FF2B5EF4-FFF2-40B4-BE49-F238E27FC236}">
                <a16:creationId xmlns:a16="http://schemas.microsoft.com/office/drawing/2014/main" id="{DD1DE4F7-2B1D-4042-AA5A-DB5DFE408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0" t="19048" b="28254"/>
          <a:stretch/>
        </p:blipFill>
        <p:spPr>
          <a:xfrm>
            <a:off x="-337188" y="0"/>
            <a:ext cx="3364864" cy="3614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C536D-D3D0-CB45-8097-F0B1F3026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3266" y="2357437"/>
            <a:ext cx="6485467" cy="1071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Crochet Simulator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2D703CF-C761-484A-A5AA-706B30ACC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etting a dog&#10;&#10;Description automatically generated with low confidence">
            <a:extLst>
              <a:ext uri="{FF2B5EF4-FFF2-40B4-BE49-F238E27FC236}">
                <a16:creationId xmlns:a16="http://schemas.microsoft.com/office/drawing/2014/main" id="{0619A16D-2D0D-A145-ABC9-5C8C7C0E6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95" r="35552" b="13158"/>
          <a:stretch/>
        </p:blipFill>
        <p:spPr>
          <a:xfrm>
            <a:off x="-1356928" y="0"/>
            <a:ext cx="6384607" cy="6858000"/>
          </a:xfrm>
          <a:prstGeom prst="rect">
            <a:avLst/>
          </a:prstGeom>
        </p:spPr>
      </p:pic>
      <p:pic>
        <p:nvPicPr>
          <p:cNvPr id="10" name="Picture 9" descr="A dog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88AA1847-528B-8744-8F4B-A72D986D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AD296818-10A8-CA46-97FE-EDECBB61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50" y="0"/>
            <a:ext cx="385835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B3809E-BDC0-8343-9786-A6ADDC65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75" y="5770245"/>
            <a:ext cx="2686050" cy="89471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853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A8BF8-BEBA-E448-B501-EB90EEE2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in Crochet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5833C-134E-0C47-84A0-AA551C7C796F}"/>
              </a:ext>
            </a:extLst>
          </p:cNvPr>
          <p:cNvGrpSpPr/>
          <p:nvPr/>
        </p:nvGrpSpPr>
        <p:grpSpPr>
          <a:xfrm>
            <a:off x="152400" y="2449900"/>
            <a:ext cx="4531483" cy="3684571"/>
            <a:chOff x="152400" y="2449900"/>
            <a:chExt cx="4531483" cy="3684571"/>
          </a:xfrm>
        </p:grpSpPr>
        <p:pic>
          <p:nvPicPr>
            <p:cNvPr id="2050" name="Picture 2" descr="Mary Maxim - Mary Maxim Ultra Mellowspun Yarn">
              <a:extLst>
                <a:ext uri="{FF2B5EF4-FFF2-40B4-BE49-F238E27FC236}">
                  <a16:creationId xmlns:a16="http://schemas.microsoft.com/office/drawing/2014/main" id="{A624CA6C-CBF9-BD41-9ECF-F2D81C924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4" t="17838" r="5015" b="10631"/>
            <a:stretch/>
          </p:blipFill>
          <p:spPr bwMode="auto">
            <a:xfrm>
              <a:off x="152401" y="2586150"/>
              <a:ext cx="4531482" cy="354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E78241-6FF9-D349-9733-381ECC47311F}"/>
                </a:ext>
              </a:extLst>
            </p:cNvPr>
            <p:cNvSpPr txBox="1"/>
            <p:nvPr/>
          </p:nvSpPr>
          <p:spPr>
            <a:xfrm>
              <a:off x="152400" y="2449900"/>
              <a:ext cx="1262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Yarn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A0440D-F810-0B42-AF51-81FC2A72D04C}"/>
              </a:ext>
            </a:extLst>
          </p:cNvPr>
          <p:cNvGrpSpPr/>
          <p:nvPr/>
        </p:nvGrpSpPr>
        <p:grpSpPr>
          <a:xfrm>
            <a:off x="4683883" y="2279647"/>
            <a:ext cx="2357718" cy="4378044"/>
            <a:chOff x="4683883" y="2279647"/>
            <a:chExt cx="2357718" cy="4378044"/>
          </a:xfrm>
        </p:grpSpPr>
        <p:pic>
          <p:nvPicPr>
            <p:cNvPr id="2052" name="Picture 4" descr="Amazon.com: 14 Sizes Crochet Hooks Set, 2mm(B)-10mm(N) Ergonomic Crochet  Hooks with Case for Arthritic Hands, Extra Long Crochet Needles">
              <a:extLst>
                <a:ext uri="{FF2B5EF4-FFF2-40B4-BE49-F238E27FC236}">
                  <a16:creationId xmlns:a16="http://schemas.microsoft.com/office/drawing/2014/main" id="{5617CB46-F5F4-014C-9787-D77948110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2" r="39912" b="43791"/>
            <a:stretch/>
          </p:blipFill>
          <p:spPr bwMode="auto">
            <a:xfrm>
              <a:off x="4683883" y="2279647"/>
              <a:ext cx="2357718" cy="385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24855-11F3-7D46-9914-199FEF869DC4}"/>
                </a:ext>
              </a:extLst>
            </p:cNvPr>
            <p:cNvSpPr txBox="1"/>
            <p:nvPr/>
          </p:nvSpPr>
          <p:spPr>
            <a:xfrm>
              <a:off x="5231576" y="6134471"/>
              <a:ext cx="1262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Hooks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BBD33A-7258-C34A-A876-FACD1457DF82}"/>
              </a:ext>
            </a:extLst>
          </p:cNvPr>
          <p:cNvGrpSpPr/>
          <p:nvPr/>
        </p:nvGrpSpPr>
        <p:grpSpPr>
          <a:xfrm>
            <a:off x="7953035" y="615000"/>
            <a:ext cx="3944598" cy="6243000"/>
            <a:chOff x="8095001" y="615000"/>
            <a:chExt cx="3944598" cy="6243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1E7A0C-AE79-E24B-BDEE-E0971F7B5E31}"/>
                </a:ext>
              </a:extLst>
            </p:cNvPr>
            <p:cNvGrpSpPr/>
            <p:nvPr/>
          </p:nvGrpSpPr>
          <p:grpSpPr>
            <a:xfrm>
              <a:off x="8095001" y="615000"/>
              <a:ext cx="3944598" cy="6243000"/>
              <a:chOff x="8095001" y="249874"/>
              <a:chExt cx="3944598" cy="6243000"/>
            </a:xfrm>
          </p:grpSpPr>
          <p:pic>
            <p:nvPicPr>
              <p:cNvPr id="2058" name="Picture 10" descr="Crochet Stitch Guide | Crochet stitches guide, Crochet basics, Basic crochet  stitches">
                <a:extLst>
                  <a:ext uri="{FF2B5EF4-FFF2-40B4-BE49-F238E27FC236}">
                    <a16:creationId xmlns:a16="http://schemas.microsoft.com/office/drawing/2014/main" id="{2D7DF2B0-8F00-504F-BC91-FD1938597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29" t="6268" b="28225"/>
              <a:stretch/>
            </p:blipFill>
            <p:spPr bwMode="auto">
              <a:xfrm>
                <a:off x="8095001" y="249874"/>
                <a:ext cx="3944598" cy="6188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F947E3-9A04-9D4E-BFC9-11913A5CF168}"/>
                  </a:ext>
                </a:extLst>
              </p:cNvPr>
              <p:cNvSpPr/>
              <p:nvPr/>
            </p:nvSpPr>
            <p:spPr>
              <a:xfrm>
                <a:off x="9356035" y="249874"/>
                <a:ext cx="1245704" cy="9560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744C18-CA6D-AE4C-857F-BFC2481A6A74}"/>
                  </a:ext>
                </a:extLst>
              </p:cNvPr>
              <p:cNvSpPr/>
              <p:nvPr/>
            </p:nvSpPr>
            <p:spPr>
              <a:xfrm>
                <a:off x="10617069" y="249874"/>
                <a:ext cx="1245704" cy="1115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591FDF-EFB7-F24D-9D11-3DBA086EFEBE}"/>
                  </a:ext>
                </a:extLst>
              </p:cNvPr>
              <p:cNvSpPr/>
              <p:nvPr/>
            </p:nvSpPr>
            <p:spPr>
              <a:xfrm>
                <a:off x="10694980" y="4855003"/>
                <a:ext cx="1245704" cy="1637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12C79B-7EF6-8843-AAC3-AF0C1AF0D27C}"/>
                  </a:ext>
                </a:extLst>
              </p:cNvPr>
              <p:cNvSpPr/>
              <p:nvPr/>
            </p:nvSpPr>
            <p:spPr>
              <a:xfrm>
                <a:off x="8149287" y="4855002"/>
                <a:ext cx="1245704" cy="1637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8FD094-C72B-2C46-A7AF-2CFDB1596502}"/>
                </a:ext>
              </a:extLst>
            </p:cNvPr>
            <p:cNvSpPr txBox="1"/>
            <p:nvPr/>
          </p:nvSpPr>
          <p:spPr>
            <a:xfrm>
              <a:off x="9541629" y="886112"/>
              <a:ext cx="21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Stitch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9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A8BA-30A5-C643-AC7B-9A068C3E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Crochet Data Structures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85D686-B597-4240-9124-0FAFCEC755CE}"/>
              </a:ext>
            </a:extLst>
          </p:cNvPr>
          <p:cNvGrpSpPr/>
          <p:nvPr/>
        </p:nvGrpSpPr>
        <p:grpSpPr>
          <a:xfrm>
            <a:off x="145727" y="1240459"/>
            <a:ext cx="4081462" cy="2632541"/>
            <a:chOff x="169653" y="155275"/>
            <a:chExt cx="4081462" cy="2632541"/>
          </a:xfrm>
        </p:grpSpPr>
        <p:pic>
          <p:nvPicPr>
            <p:cNvPr id="4" name="Picture 2" descr="How to Crochet for Beginners">
              <a:extLst>
                <a:ext uri="{FF2B5EF4-FFF2-40B4-BE49-F238E27FC236}">
                  <a16:creationId xmlns:a16="http://schemas.microsoft.com/office/drawing/2014/main" id="{A7BBE417-A281-B446-96F7-70EA9483D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2" t="31746" r="31224" b="13016"/>
            <a:stretch/>
          </p:blipFill>
          <p:spPr bwMode="auto">
            <a:xfrm>
              <a:off x="293921" y="262330"/>
              <a:ext cx="3164114" cy="25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7F6822-0A52-AC4E-A833-03F4BA7F3FBB}"/>
                </a:ext>
              </a:extLst>
            </p:cNvPr>
            <p:cNvSpPr txBox="1"/>
            <p:nvPr/>
          </p:nvSpPr>
          <p:spPr>
            <a:xfrm>
              <a:off x="169653" y="155275"/>
              <a:ext cx="323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Georgia" panose="02040502050405020303" pitchFamily="18" charset="0"/>
                </a:rPr>
                <a:t>A Stitch is comprised of Yarn, a Hook and a Stitch 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05B98-DA6D-CE4C-9E76-E38707613630}"/>
                </a:ext>
              </a:extLst>
            </p:cNvPr>
            <p:cNvSpPr txBox="1"/>
            <p:nvPr/>
          </p:nvSpPr>
          <p:spPr>
            <a:xfrm>
              <a:off x="3158436" y="2149202"/>
              <a:ext cx="10926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= 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1624C-C4C4-A341-8F02-8093F3B7C43B}"/>
              </a:ext>
            </a:extLst>
          </p:cNvPr>
          <p:cNvGrpSpPr/>
          <p:nvPr/>
        </p:nvGrpSpPr>
        <p:grpSpPr>
          <a:xfrm>
            <a:off x="3667524" y="3757606"/>
            <a:ext cx="4848647" cy="3128314"/>
            <a:chOff x="341236" y="3613021"/>
            <a:chExt cx="4848647" cy="3128314"/>
          </a:xfrm>
        </p:grpSpPr>
        <p:pic>
          <p:nvPicPr>
            <p:cNvPr id="8" name="Picture 4" descr="SallyStrawberry: Learn to Crochet: Double Crochet">
              <a:extLst>
                <a:ext uri="{FF2B5EF4-FFF2-40B4-BE49-F238E27FC236}">
                  <a16:creationId xmlns:a16="http://schemas.microsoft.com/office/drawing/2014/main" id="{7C8E3789-8744-6A4A-9C1A-E7F8E7894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46" t="5407" r="25703" b="16449"/>
            <a:stretch/>
          </p:blipFill>
          <p:spPr bwMode="auto">
            <a:xfrm>
              <a:off x="341236" y="3613021"/>
              <a:ext cx="2544093" cy="312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C258D-3552-864D-BE2C-024930E09C96}"/>
                </a:ext>
              </a:extLst>
            </p:cNvPr>
            <p:cNvSpPr txBox="1"/>
            <p:nvPr/>
          </p:nvSpPr>
          <p:spPr>
            <a:xfrm>
              <a:off x="912828" y="6333393"/>
              <a:ext cx="3338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Georgia" panose="02040502050405020303" pitchFamily="18" charset="0"/>
                </a:rPr>
                <a:t>A Row is a sequence of stitches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F4AABA-A9DE-C04A-905A-1CAE14C4F4EA}"/>
                </a:ext>
              </a:extLst>
            </p:cNvPr>
            <p:cNvSpPr txBox="1"/>
            <p:nvPr/>
          </p:nvSpPr>
          <p:spPr>
            <a:xfrm>
              <a:off x="2964001" y="5318336"/>
              <a:ext cx="22258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= row</a:t>
              </a:r>
            </a:p>
            <a:p>
              <a:r>
                <a:rPr lang="en-US" sz="2800" i="1" dirty="0">
                  <a:latin typeface="Georgia" panose="02040502050405020303" pitchFamily="18" charset="0"/>
                </a:rPr>
                <a:t>row = A*10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F8AEEC-8A04-9140-B93A-CD9F79F9AF32}"/>
              </a:ext>
            </a:extLst>
          </p:cNvPr>
          <p:cNvGrpSpPr/>
          <p:nvPr/>
        </p:nvGrpSpPr>
        <p:grpSpPr>
          <a:xfrm>
            <a:off x="7198252" y="420816"/>
            <a:ext cx="4796844" cy="6213908"/>
            <a:chOff x="7198252" y="420816"/>
            <a:chExt cx="4796844" cy="6213908"/>
          </a:xfrm>
        </p:grpSpPr>
        <p:pic>
          <p:nvPicPr>
            <p:cNvPr id="12" name="Picture 11" descr="A picture containing stack&#10;&#10;Description automatically generated">
              <a:extLst>
                <a:ext uri="{FF2B5EF4-FFF2-40B4-BE49-F238E27FC236}">
                  <a16:creationId xmlns:a16="http://schemas.microsoft.com/office/drawing/2014/main" id="{84AE93B5-FE0A-4942-94DC-DFEC09461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76" t="4529" r="15898"/>
            <a:stretch/>
          </p:blipFill>
          <p:spPr>
            <a:xfrm>
              <a:off x="7198252" y="786020"/>
              <a:ext cx="2948234" cy="46489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8E282-E927-414D-AD1C-00FB573C6500}"/>
                </a:ext>
              </a:extLst>
            </p:cNvPr>
            <p:cNvSpPr txBox="1"/>
            <p:nvPr/>
          </p:nvSpPr>
          <p:spPr>
            <a:xfrm>
              <a:off x="7724339" y="420816"/>
              <a:ext cx="362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Georgia" panose="02040502050405020303" pitchFamily="18" charset="0"/>
                </a:rPr>
                <a:t>A Pattern is a sequence of Rows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DEB803-CAF1-AC49-A680-2900F009A762}"/>
                </a:ext>
              </a:extLst>
            </p:cNvPr>
            <p:cNvSpPr txBox="1"/>
            <p:nvPr/>
          </p:nvSpPr>
          <p:spPr>
            <a:xfrm>
              <a:off x="9271873" y="4818842"/>
              <a:ext cx="272322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eorgia" panose="02040502050405020303" pitchFamily="18" charset="0"/>
                </a:rPr>
                <a:t>= pattern</a:t>
              </a:r>
            </a:p>
            <a:p>
              <a:r>
                <a:rPr lang="en-US" sz="2800" i="1" dirty="0">
                  <a:latin typeface="Georgia" panose="02040502050405020303" pitchFamily="18" charset="0"/>
                </a:rPr>
                <a:t>pattern = row + (row1)*3 + (row2)*3…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44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0FE6-36A7-AD48-B470-D5F0672EF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Square</a:t>
            </a:r>
          </a:p>
        </p:txBody>
      </p:sp>
      <p:pic>
        <p:nvPicPr>
          <p:cNvPr id="4" name="Picture 3" descr="A dog lying on a bed&#10;&#10;Description automatically generated with medium confidence">
            <a:extLst>
              <a:ext uri="{FF2B5EF4-FFF2-40B4-BE49-F238E27FC236}">
                <a16:creationId xmlns:a16="http://schemas.microsoft.com/office/drawing/2014/main" id="{A9423D2F-79A0-D542-81A6-C18C3096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6742447" y="283009"/>
            <a:ext cx="4591790" cy="612238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E3C64-523D-A541-87A0-838B543DB25A}"/>
              </a:ext>
            </a:extLst>
          </p:cNvPr>
          <p:cNvGrpSpPr/>
          <p:nvPr/>
        </p:nvGrpSpPr>
        <p:grpSpPr>
          <a:xfrm rot="20978728">
            <a:off x="7391" y="1417482"/>
            <a:ext cx="4517963" cy="5075823"/>
            <a:chOff x="486065" y="2424762"/>
            <a:chExt cx="3485723" cy="3916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0164A-59C8-264B-87D5-E9D44E522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" t="13720" b="8329"/>
            <a:stretch/>
          </p:blipFill>
          <p:spPr>
            <a:xfrm rot="628072" flipV="1">
              <a:off x="486065" y="2424762"/>
              <a:ext cx="3485723" cy="3916127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1C448AE1-EAB8-D847-9299-0BD590FB262C}"/>
                </a:ext>
              </a:extLst>
            </p:cNvPr>
            <p:cNvSpPr/>
            <p:nvPr/>
          </p:nvSpPr>
          <p:spPr>
            <a:xfrm rot="2870437">
              <a:off x="1508811" y="3373870"/>
              <a:ext cx="152535" cy="1639410"/>
            </a:xfrm>
            <a:prstGeom prst="lef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B53C1743-51A7-7249-AE58-58EC578A9977}"/>
                </a:ext>
              </a:extLst>
            </p:cNvPr>
            <p:cNvSpPr/>
            <p:nvPr/>
          </p:nvSpPr>
          <p:spPr>
            <a:xfrm rot="18861546">
              <a:off x="1777506" y="4624140"/>
              <a:ext cx="152535" cy="2290885"/>
            </a:xfrm>
            <a:prstGeom prst="lef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8143D-99F0-D040-8D30-56A96E77B5E5}"/>
              </a:ext>
            </a:extLst>
          </p:cNvPr>
          <p:cNvCxnSpPr>
            <a:cxnSpLocks/>
          </p:cNvCxnSpPr>
          <p:nvPr/>
        </p:nvCxnSpPr>
        <p:spPr>
          <a:xfrm flipV="1">
            <a:off x="3346349" y="4170218"/>
            <a:ext cx="4346465" cy="1469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1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0824FA-D3F1-3545-8516-2493EEB3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Pattern Example: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3F011-EA01-5046-B48F-77DB7C06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36172" cy="3811588"/>
          </a:xfrm>
        </p:spPr>
        <p:txBody>
          <a:bodyPr/>
          <a:lstStyle/>
          <a:p>
            <a:r>
              <a:rPr lang="en-US" u="sng" dirty="0"/>
              <a:t>Materials:</a:t>
            </a:r>
          </a:p>
          <a:p>
            <a:r>
              <a:rPr lang="en-US" dirty="0"/>
              <a:t>Yarn:  Red Heart Super Saver Ombre – Baja Blue</a:t>
            </a:r>
          </a:p>
          <a:p>
            <a:r>
              <a:rPr lang="en-US" dirty="0"/>
              <a:t>Hook: 6 mm</a:t>
            </a:r>
          </a:p>
          <a:p>
            <a:r>
              <a:rPr lang="en-US" dirty="0"/>
              <a:t>Stitch Types: </a:t>
            </a:r>
            <a:r>
              <a:rPr lang="en-US" dirty="0" err="1"/>
              <a:t>ch</a:t>
            </a:r>
            <a:r>
              <a:rPr lang="en-US" dirty="0"/>
              <a:t>, </a:t>
            </a:r>
            <a:r>
              <a:rPr lang="en-US" dirty="0" err="1"/>
              <a:t>hc</a:t>
            </a:r>
            <a:r>
              <a:rPr lang="en-US" dirty="0"/>
              <a:t>, </a:t>
            </a:r>
            <a:r>
              <a:rPr lang="en-US" dirty="0" err="1"/>
              <a:t>sl</a:t>
            </a:r>
            <a:r>
              <a:rPr lang="en-US" dirty="0"/>
              <a:t>, dc</a:t>
            </a:r>
          </a:p>
          <a:p>
            <a:endParaRPr lang="en-US" dirty="0"/>
          </a:p>
          <a:p>
            <a:r>
              <a:rPr lang="en-US" u="sng" dirty="0"/>
              <a:t>Row Patterns:</a:t>
            </a:r>
          </a:p>
          <a:p>
            <a:r>
              <a:rPr lang="en-US" dirty="0"/>
              <a:t>Row 1 = </a:t>
            </a:r>
            <a:r>
              <a:rPr lang="en-US" dirty="0" err="1"/>
              <a:t>ch</a:t>
            </a:r>
            <a:r>
              <a:rPr lang="en-US" dirty="0"/>
              <a:t>*25</a:t>
            </a:r>
          </a:p>
          <a:p>
            <a:r>
              <a:rPr lang="en-US" dirty="0"/>
              <a:t>Row 2 = </a:t>
            </a:r>
            <a:r>
              <a:rPr lang="en-US" dirty="0" err="1"/>
              <a:t>hc</a:t>
            </a:r>
            <a:r>
              <a:rPr lang="en-US" dirty="0"/>
              <a:t>*25</a:t>
            </a:r>
          </a:p>
          <a:p>
            <a:r>
              <a:rPr lang="en-US" dirty="0"/>
              <a:t>Row 3 = (</a:t>
            </a:r>
            <a:r>
              <a:rPr lang="en-US" dirty="0" err="1"/>
              <a:t>sl</a:t>
            </a:r>
            <a:r>
              <a:rPr lang="en-US" dirty="0"/>
              <a:t> + dc)*12 + </a:t>
            </a:r>
            <a:r>
              <a:rPr lang="en-US" dirty="0" err="1"/>
              <a:t>sl</a:t>
            </a:r>
            <a:endParaRPr lang="en-US" dirty="0"/>
          </a:p>
          <a:p>
            <a:r>
              <a:rPr lang="en-US" dirty="0"/>
              <a:t>Repeat Row2 and Row 3 until desired length is achieved</a:t>
            </a:r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2334466-47FC-3445-B564-F38F6819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2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9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clothing, sweater&#10;&#10;Description automatically generated">
            <a:extLst>
              <a:ext uri="{FF2B5EF4-FFF2-40B4-BE49-F238E27FC236}">
                <a16:creationId xmlns:a16="http://schemas.microsoft.com/office/drawing/2014/main" id="{AF6079FF-3238-4A46-8C56-14D08193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/>
          <a:stretch/>
        </p:blipFill>
        <p:spPr>
          <a:xfrm>
            <a:off x="-564084" y="3521529"/>
            <a:ext cx="3907367" cy="3429000"/>
          </a:xfrm>
          <a:prstGeom prst="rect">
            <a:avLst/>
          </a:prstGeom>
        </p:spPr>
      </p:pic>
      <p:pic>
        <p:nvPicPr>
          <p:cNvPr id="17" name="Picture 16" descr="A picture containing indoor, floor, furniture, rug&#10;&#10;Description automatically generated">
            <a:extLst>
              <a:ext uri="{FF2B5EF4-FFF2-40B4-BE49-F238E27FC236}">
                <a16:creationId xmlns:a16="http://schemas.microsoft.com/office/drawing/2014/main" id="{822F6222-1CE0-2F41-935A-72EC81AD6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9" b="4197"/>
          <a:stretch/>
        </p:blipFill>
        <p:spPr>
          <a:xfrm>
            <a:off x="6516797" y="0"/>
            <a:ext cx="8074097" cy="6858000"/>
          </a:xfrm>
          <a:prstGeom prst="rect">
            <a:avLst/>
          </a:prstGeom>
        </p:spPr>
      </p:pic>
      <p:pic>
        <p:nvPicPr>
          <p:cNvPr id="7" name="Picture 6" descr="A picture containing clothing, indoor, hat, cloth&#10;&#10;Description automatically generated">
            <a:extLst>
              <a:ext uri="{FF2B5EF4-FFF2-40B4-BE49-F238E27FC236}">
                <a16:creationId xmlns:a16="http://schemas.microsoft.com/office/drawing/2014/main" id="{225FC2A7-B59D-7F48-B8B6-5E6DF2A2D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2" t="6349" r="15291"/>
          <a:stretch/>
        </p:blipFill>
        <p:spPr>
          <a:xfrm>
            <a:off x="3027676" y="0"/>
            <a:ext cx="4370523" cy="6858000"/>
          </a:xfrm>
          <a:prstGeom prst="rect">
            <a:avLst/>
          </a:prstGeom>
        </p:spPr>
      </p:pic>
      <p:pic>
        <p:nvPicPr>
          <p:cNvPr id="5" name="Picture 4" descr="A picture containing black&#10;&#10;Description automatically generated">
            <a:extLst>
              <a:ext uri="{FF2B5EF4-FFF2-40B4-BE49-F238E27FC236}">
                <a16:creationId xmlns:a16="http://schemas.microsoft.com/office/drawing/2014/main" id="{DD1DE4F7-2B1D-4042-AA5A-DB5DFE408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90" t="19048" b="28254"/>
          <a:stretch/>
        </p:blipFill>
        <p:spPr>
          <a:xfrm>
            <a:off x="-337188" y="0"/>
            <a:ext cx="3364864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8508-87B3-614D-A175-DC1D9712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202A-81C6-2046-8AFB-0CBA11FE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https://marymaxim.cdn.speedyrails.net/media/catalog/product/cache/afad95d7734d2fa6d0a8ba78597182b7/5/5/554-rose-wrapped_1.jpg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https://images-na.ssl-images-amazon.com/images/I/61iFGjlQbML._AC_SX569_.jpg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https://i.pinimg.com/736x/65/65/0c/65650cfbb2b21c20ef8dcc4f6cc3bd77--crochet-instructions-crochet-tutorials.jpg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https://www.thesprucecrafts.com/thmb/OmDAGr6x8T5aaK_eoJ-ruvnphDY=/1867x1867/smart/filters:no_upscale()/SlipKnotCrochet1-5bbd0ebc4cedfd0026f809cd.jpg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http://1.bp.blogspot.com/-JDmyl-TyFiU/U9eWLICgZNI/AAAAAAAABz0/dAmNPRSBs90/s1600/Double+Crochet+1.jpg</a:t>
            </a:r>
            <a:endParaRPr lang="en-US" sz="1800" dirty="0"/>
          </a:p>
          <a:p>
            <a:r>
              <a:rPr lang="en-US" sz="1800" dirty="0"/>
              <a:t>Crochet World Magazine</a:t>
            </a:r>
          </a:p>
        </p:txBody>
      </p:sp>
    </p:spTree>
    <p:extLst>
      <p:ext uri="{BB962C8B-B14F-4D97-AF65-F5344CB8AC3E}">
        <p14:creationId xmlns:p14="http://schemas.microsoft.com/office/powerpoint/2010/main" val="246379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253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Office Theme</vt:lpstr>
      <vt:lpstr>Crochet Simulator</vt:lpstr>
      <vt:lpstr>Concept</vt:lpstr>
      <vt:lpstr>Basic Data Types in Crochet</vt:lpstr>
      <vt:lpstr>Crochet Data Structures</vt:lpstr>
      <vt:lpstr>Gauge Square</vt:lpstr>
      <vt:lpstr>Simple Pattern Example: 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Crochet Simulator</dc:title>
  <dc:creator>hannah gross</dc:creator>
  <cp:lastModifiedBy>hannah gross</cp:lastModifiedBy>
  <cp:revision>19</cp:revision>
  <dcterms:created xsi:type="dcterms:W3CDTF">2021-03-11T17:32:08Z</dcterms:created>
  <dcterms:modified xsi:type="dcterms:W3CDTF">2021-03-13T23:00:37Z</dcterms:modified>
</cp:coreProperties>
</file>